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1" r:id="rId1"/>
    <p:sldMasterId id="2147483703" r:id="rId2"/>
  </p:sldMasterIdLst>
  <p:notesMasterIdLst>
    <p:notesMasterId r:id="rId13"/>
  </p:notesMasterIdLst>
  <p:handoutMasterIdLst>
    <p:handoutMasterId r:id="rId14"/>
  </p:handoutMasterIdLst>
  <p:sldIdLst>
    <p:sldId id="339" r:id="rId3"/>
    <p:sldId id="340" r:id="rId4"/>
    <p:sldId id="343" r:id="rId5"/>
    <p:sldId id="347" r:id="rId6"/>
    <p:sldId id="350" r:id="rId7"/>
    <p:sldId id="351" r:id="rId8"/>
    <p:sldId id="349" r:id="rId9"/>
    <p:sldId id="348" r:id="rId10"/>
    <p:sldId id="334" r:id="rId11"/>
    <p:sldId id="33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248" autoAdjust="0"/>
  </p:normalViewPr>
  <p:slideViewPr>
    <p:cSldViewPr>
      <p:cViewPr>
        <p:scale>
          <a:sx n="100" d="100"/>
          <a:sy n="100" d="100"/>
        </p:scale>
        <p:origin x="-2496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A5C77-D8E7-AA4B-83DB-B4F4F6947E80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8E6DD-A8DD-2F4D-9213-7DE6F871F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7F4E4-38D3-4E67-B39D-2B67E3B91AA0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10FB8-2465-4FCC-B88D-EF75A7E57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88DA4-A92B-4D75-8496-1BFEACC3E9D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9DDA-2D56-47AC-93E1-9ABFBAD0DB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C664-87B4-4B28-B7C1-9E5DA29AB8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8E0E9-8439-4E04-AA05-8BB6CF2A9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C2A0-7CC3-48C6-8D5B-18BB066A9C2F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89732-1068-43AA-B237-3F7E2A60F1D0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F1DF-CF54-464D-AB86-1FABFC223C8C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122D-A73F-4328-B1DF-E93266AAAAB9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6745-C8F9-4F72-B831-88ED91B176ED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FCFD4-3C40-4C22-824D-9D4D99CABC25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F69DC-FD5D-4EBB-90D3-8D51573F975D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6879E-2B7B-43CB-A8DB-27F8908A8B56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DF02-AA7E-4DF9-B9D7-01B58FD973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7DB7C-45A4-480A-ACBF-6095262CDC79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77E54-99C2-4582-B0F5-D6192A2F1E8D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4726-4116-4461-A5B3-ADEC811315AE}" type="slidenum">
              <a:rPr lang="en-US">
                <a:solidFill>
                  <a:srgbClr val="0000CC"/>
                </a:solidFill>
              </a:rPr>
              <a:pPr/>
              <a:t>‹#›</a:t>
            </a:fld>
            <a:endParaRPr lang="en-US" sz="140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AA9A-C2CA-4090-8720-0E6390F02D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C4BC-6633-4A1E-B35E-9507E946D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77A35-8A99-41D7-A73F-B05261A5AF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2AEB-C028-413A-8E25-3B64EF9E3C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79A0D-1C49-4645-9C64-9AF1827B67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FC38C-0B63-4380-AFE0-AB2C00C8C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A8B0-0C48-4E27-9D22-0D083AF120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914400" y="6381750"/>
            <a:ext cx="7467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2011 by Robert Ricigliano.  All rights reserved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747DA-6CAF-41E2-8E74-8FE698AAC40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A2ABDA"/>
              </a:gs>
              <a:gs pos="50000">
                <a:srgbClr val="000099"/>
              </a:gs>
              <a:gs pos="100000">
                <a:srgbClr val="A2AB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0000CC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6294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9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mtClean="0"/>
              <a:t>Copyright © 2009 by Robert Ricigliano.  All rights reserved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FCD7686A-39EE-4643-809C-07CD699A1F48}" type="slidenum">
              <a:rPr lang="en-US" smtClean="0">
                <a:solidFill>
                  <a:srgbClr val="0000CC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 sz="1400" smtClean="0">
              <a:solidFill>
                <a:srgbClr val="0000CC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n"/>
        <a:defRPr kumimoji="1" sz="2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Monotype Sorts" pitchFamily="2" charset="2"/>
        <a:buChar char="n"/>
        <a:defRPr kumimoji="1"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1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Monotype Sorts" pitchFamily="2" charset="2"/>
        <a:buChar char="n"/>
        <a:defRPr kumimoji="1" sz="14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Monotype Sorts" pitchFamily="2" charset="2"/>
        <a:buChar char="n"/>
        <a:defRPr kumimoji="1" sz="14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Monotype Sorts" pitchFamily="2" charset="2"/>
        <a:buChar char="n"/>
        <a:defRPr kumimoji="1" sz="14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Monotype Sorts" pitchFamily="2" charset="2"/>
        <a:buChar char="n"/>
        <a:defRPr kumimoji="1" sz="14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Monotype Sorts" pitchFamily="2" charset="2"/>
        <a:buChar char="n"/>
        <a:defRPr kumimoji="1"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582613" algn="l"/>
              </a:tabLst>
            </a:pPr>
            <a:r>
              <a:rPr lang="en-US" sz="2400" b="1" dirty="0" smtClean="0">
                <a:solidFill>
                  <a:srgbClr val="000090"/>
                </a:solidFill>
              </a:rPr>
              <a:t>The purpose of a Systemic Program Assessment (SPA) is help organizations operate effectively in complex environments: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Help organizations increase the cost effectiveness of their social change efforts (increase impacts and their sustainability)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Help individuals maximize their ability to make sustainable change in their organizations</a:t>
            </a:r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Systemic Program Assessment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4678740"/>
            <a:ext cx="79248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582613" algn="l"/>
              </a:tabLst>
            </a:pPr>
            <a:r>
              <a:rPr lang="en-US" sz="2400" b="1" dirty="0" smtClean="0">
                <a:solidFill>
                  <a:srgbClr val="000090"/>
                </a:solidFill>
              </a:rPr>
              <a:t>Why an SPA?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Operating in complex environments (e.g. in communities, organizations) poses special challenges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381750"/>
            <a:ext cx="7467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Leverage points</a:t>
            </a:r>
            <a:r>
              <a:rPr lang="en-US" sz="3600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66800" y="838200"/>
            <a:ext cx="76200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is a leverage point?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43000" y="1752600"/>
            <a:ext cx="7543800" cy="428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normAutofit/>
          </a:bodyPr>
          <a:lstStyle/>
          <a:p>
            <a:pPr marL="347663" indent="-347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0090"/>
                </a:solidFill>
                <a:cs typeface="Arial"/>
              </a:rPr>
              <a:t>Leverage seeks to create the most amount of change with the least amount of effort</a:t>
            </a:r>
          </a:p>
          <a:p>
            <a:pPr marL="347663" indent="-347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</a:pPr>
            <a:endParaRPr lang="en-US" sz="2400" kern="0" dirty="0" smtClean="0">
              <a:solidFill>
                <a:srgbClr val="000090"/>
              </a:solidFill>
              <a:cs typeface="Arial"/>
            </a:endParaRPr>
          </a:p>
          <a:p>
            <a:pPr marL="347663" marR="0" lvl="0" indent="-347663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terms of social systems, points of leverage address changes that would have the largest impact on the system.</a:t>
            </a:r>
          </a:p>
          <a:p>
            <a:pPr marL="347663" marR="0" lvl="0" indent="-347663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7663" marR="0" lvl="0" indent="-347663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Changes to a leverage point have a high potential to be amplified/sustained by the system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762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Working with Complex Systems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838200"/>
          <a:ext cx="7696200" cy="5364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39240"/>
                <a:gridCol w="394716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Task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Context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Response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Routine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(e.g. assembly line)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Cost of Errors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– High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Likelihood of Errors – Low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Cause/Effect: Known</a:t>
                      </a:r>
                    </a:p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Automate, Maintain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Complex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accent2"/>
                          </a:solidFill>
                        </a:rPr>
                        <a:t>(e.g. org/community change, peacebuilding)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Cost of Errors – 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Likelihood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of Errors – </a:t>
                      </a:r>
                      <a:r>
                        <a:rPr lang="en-US" sz="2400" b="1" baseline="0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</a:p>
                    <a:p>
                      <a:r>
                        <a:rPr lang="en-US" sz="2400" b="0" baseline="0" dirty="0" smtClean="0">
                          <a:solidFill>
                            <a:schemeClr val="accent2"/>
                          </a:solidFill>
                        </a:rPr>
                        <a:t>Cause/Effect: Partly known</a:t>
                      </a:r>
                    </a:p>
                    <a:p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Systems practice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Plan, Act, 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Learn (repeat)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Chaotic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635"/>
                          </a:solidFill>
                        </a:rPr>
                        <a:t>(e.g.</a:t>
                      </a:r>
                      <a:r>
                        <a:rPr lang="en-US" sz="1600" baseline="0" dirty="0" smtClean="0">
                          <a:solidFill>
                            <a:srgbClr val="007635"/>
                          </a:solidFill>
                        </a:rPr>
                        <a:t> research lab)</a:t>
                      </a:r>
                      <a:endParaRPr lang="en-US" sz="16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Cost of Errors</a:t>
                      </a:r>
                      <a:r>
                        <a:rPr lang="en-US" sz="2400" baseline="0" dirty="0" smtClean="0">
                          <a:solidFill>
                            <a:srgbClr val="007635"/>
                          </a:solidFill>
                        </a:rPr>
                        <a:t> – Low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7635"/>
                          </a:solidFill>
                        </a:rPr>
                        <a:t>Likelihood of Errors – High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Cause/Effect: Unknown</a:t>
                      </a:r>
                    </a:p>
                    <a:p>
                      <a:endParaRPr lang="en-US" sz="24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Systems Inquiry: Experiment</a:t>
                      </a:r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, Learn,</a:t>
                      </a:r>
                      <a:r>
                        <a:rPr lang="en-US" sz="2400" baseline="0" dirty="0" smtClean="0">
                          <a:solidFill>
                            <a:srgbClr val="007635"/>
                          </a:solidFill>
                        </a:rPr>
                        <a:t> Act</a:t>
                      </a:r>
                      <a:endParaRPr lang="en-US" sz="24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63201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Based on  Snowden (</a:t>
            </a:r>
            <a:r>
              <a:rPr lang="en-US" sz="1200" dirty="0" err="1" smtClean="0"/>
              <a:t>Cynefin</a:t>
            </a:r>
            <a:r>
              <a:rPr lang="en-US" sz="1200" dirty="0" smtClean="0"/>
              <a:t> Framework), Edmondson, </a:t>
            </a:r>
            <a:r>
              <a:rPr lang="en-US" sz="1200" i="1" dirty="0" smtClean="0"/>
              <a:t>(Strategies for Learning from Failure, 2011), a</a:t>
            </a:r>
            <a:r>
              <a:rPr lang="en-US" sz="1200" dirty="0" smtClean="0"/>
              <a:t>nd  Ricigliano (</a:t>
            </a:r>
            <a:r>
              <a:rPr lang="en-US" sz="1200" i="1" dirty="0" smtClean="0"/>
              <a:t>Making Peace Last, 2011)</a:t>
            </a:r>
            <a:endParaRPr lang="en-US" sz="12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47244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19200" y="63201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Based on  Snowden (</a:t>
            </a:r>
            <a:r>
              <a:rPr lang="en-US" sz="1200" dirty="0" err="1" smtClean="0"/>
              <a:t>Cynefin</a:t>
            </a:r>
            <a:r>
              <a:rPr lang="en-US" sz="1200" dirty="0" smtClean="0"/>
              <a:t> Framework), Edmondson  and Cannon, (</a:t>
            </a:r>
            <a:r>
              <a:rPr lang="en-US" sz="1200" i="1" dirty="0" smtClean="0"/>
              <a:t>Learning to Fail), a</a:t>
            </a:r>
            <a:r>
              <a:rPr lang="en-US" sz="1200" dirty="0" smtClean="0"/>
              <a:t>nd  Ricigliano (</a:t>
            </a:r>
            <a:r>
              <a:rPr lang="en-US" sz="1200" i="1" dirty="0" smtClean="0"/>
              <a:t>Making Peace Last)</a:t>
            </a:r>
            <a:endParaRPr lang="en-US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879455"/>
          <a:ext cx="7696200" cy="5364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39240"/>
                <a:gridCol w="394716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Task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Context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Response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Routine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(e.g. assembly line)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Cost of Errors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– High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Likelihood of Errors – Low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Cause/Effect: Known</a:t>
                      </a:r>
                    </a:p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Automate, Maintain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Complex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accent2"/>
                          </a:solidFill>
                        </a:rPr>
                        <a:t>(e.g. org/community change, peacebuilding)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Cost of Errors – 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Likelihood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of Errors – </a:t>
                      </a:r>
                      <a:r>
                        <a:rPr lang="en-US" sz="2400" b="1" baseline="0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</a:p>
                    <a:p>
                      <a:r>
                        <a:rPr lang="en-US" sz="2400" b="0" baseline="0" dirty="0" smtClean="0">
                          <a:solidFill>
                            <a:schemeClr val="accent2"/>
                          </a:solidFill>
                        </a:rPr>
                        <a:t>Cause/Effect: Partly known</a:t>
                      </a:r>
                    </a:p>
                    <a:p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Systems practice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Plan, Act, Learn (repeat)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Chaotic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635"/>
                          </a:solidFill>
                        </a:rPr>
                        <a:t>(e.g.</a:t>
                      </a:r>
                      <a:r>
                        <a:rPr lang="en-US" sz="1600" baseline="0" dirty="0" smtClean="0">
                          <a:solidFill>
                            <a:srgbClr val="007635"/>
                          </a:solidFill>
                        </a:rPr>
                        <a:t> research lab)</a:t>
                      </a:r>
                      <a:endParaRPr lang="en-US" sz="16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Cost of Errors</a:t>
                      </a:r>
                      <a:r>
                        <a:rPr lang="en-US" sz="2400" baseline="0" dirty="0" smtClean="0">
                          <a:solidFill>
                            <a:srgbClr val="007635"/>
                          </a:solidFill>
                        </a:rPr>
                        <a:t> – Low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7635"/>
                          </a:solidFill>
                        </a:rPr>
                        <a:t>Likelihood of Errors – High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7635"/>
                          </a:solidFill>
                        </a:rPr>
                        <a:t>Cause/Effect: Unknown</a:t>
                      </a:r>
                    </a:p>
                    <a:p>
                      <a:endParaRPr lang="en-US" sz="24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635"/>
                          </a:solidFill>
                        </a:rPr>
                        <a:t>Systems Inquiry: Experiment, Learn,</a:t>
                      </a:r>
                      <a:r>
                        <a:rPr lang="en-US" sz="2400" baseline="0" smtClean="0">
                          <a:solidFill>
                            <a:srgbClr val="007635"/>
                          </a:solidFill>
                        </a:rPr>
                        <a:t> Act</a:t>
                      </a:r>
                      <a:endParaRPr lang="en-US" sz="2400" dirty="0">
                        <a:solidFill>
                          <a:srgbClr val="00763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44097" y="1097340"/>
            <a:ext cx="9050075" cy="3627060"/>
            <a:chOff x="144097" y="1097340"/>
            <a:chExt cx="9050075" cy="3627060"/>
          </a:xfrm>
        </p:grpSpPr>
        <p:sp>
          <p:nvSpPr>
            <p:cNvPr id="16" name="Oval 15"/>
            <p:cNvSpPr/>
            <p:nvPr/>
          </p:nvSpPr>
          <p:spPr bwMode="auto">
            <a:xfrm>
              <a:off x="381000" y="2895600"/>
              <a:ext cx="8610600" cy="1828800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Curved Left Arrow 16"/>
            <p:cNvSpPr/>
            <p:nvPr/>
          </p:nvSpPr>
          <p:spPr bwMode="auto">
            <a:xfrm rot="21000807">
              <a:off x="8432172" y="1883327"/>
              <a:ext cx="762000" cy="1524000"/>
            </a:xfrm>
            <a:prstGeom prst="curvedLeftArrow">
              <a:avLst>
                <a:gd name="adj1" fmla="val 26754"/>
                <a:gd name="adj2" fmla="val 47600"/>
                <a:gd name="adj3" fmla="val 25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rot="393325" flipH="1">
              <a:off x="144097" y="1866485"/>
              <a:ext cx="762000" cy="1524000"/>
            </a:xfrm>
            <a:prstGeom prst="curvedLeftArrow">
              <a:avLst>
                <a:gd name="adj1" fmla="val 26754"/>
                <a:gd name="adj2" fmla="val 47600"/>
                <a:gd name="adj3" fmla="val 25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4400" y="1097340"/>
              <a:ext cx="7848600" cy="156966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In complex environments, good programming requires understanding the context as a system and making decisions based on how an action might impact and be impacted by that system 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6200" y="-317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Working with Complex Systems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47244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Working with Complex Systems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066800" y="914400"/>
            <a:ext cx="7924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Keys to Planning,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Acting, and Learning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complex environments: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Understand the context as a complex system</a:t>
            </a:r>
          </a:p>
          <a:p>
            <a:pPr marL="1371600" lvl="2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000090"/>
                </a:solidFill>
              </a:rPr>
              <a:t>SAT model (key drivers of systems change)</a:t>
            </a:r>
          </a:p>
          <a:p>
            <a:pPr marL="1371600" lvl="2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Systems mapping</a:t>
            </a:r>
          </a:p>
          <a:p>
            <a:pPr marL="914400" marR="0" lvl="1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</a:endParaRPr>
          </a:p>
          <a:p>
            <a:pPr marL="914400" marR="0" lvl="1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Listen to and work </a:t>
            </a:r>
            <a:r>
              <a:rPr lang="en-US" sz="2400" kern="0" noProof="0" dirty="0" smtClean="0">
                <a:solidFill>
                  <a:srgbClr val="000090"/>
                </a:solidFill>
              </a:rPr>
              <a:t>with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the system to determine where and how to intervene 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feed forward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914400" marR="0" lvl="1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</a:endParaRPr>
          </a:p>
          <a:p>
            <a:pPr marL="914400" marR="0" lvl="1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Learn from the system 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feedback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6125" marR="0" lvl="1" indent="-346075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914400" y="6381750"/>
            <a:ext cx="7467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Systemic Program Assessment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7924800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582613" algn="l"/>
              </a:tabLst>
            </a:pPr>
            <a:r>
              <a:rPr lang="en-US" sz="2400" b="1" dirty="0" smtClean="0">
                <a:solidFill>
                  <a:srgbClr val="000090"/>
                </a:solidFill>
              </a:rPr>
              <a:t>Products of an SPA: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A </a:t>
            </a:r>
            <a:r>
              <a:rPr lang="en-US" sz="2400" b="1" dirty="0" smtClean="0">
                <a:solidFill>
                  <a:srgbClr val="000090"/>
                </a:solidFill>
              </a:rPr>
              <a:t>systems view </a:t>
            </a:r>
            <a:r>
              <a:rPr lang="en-US" sz="2400" dirty="0" smtClean="0">
                <a:solidFill>
                  <a:srgbClr val="000090"/>
                </a:solidFill>
              </a:rPr>
              <a:t>(e.g. systems map) of the operating environment </a:t>
            </a:r>
            <a:r>
              <a:rPr lang="en-US" sz="2000" dirty="0" smtClean="0">
                <a:solidFill>
                  <a:srgbClr val="000090"/>
                </a:solidFill>
              </a:rPr>
              <a:t>(that will facilitate understanding, listening to, working with, and learning from a system)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Ideas for </a:t>
            </a:r>
            <a:r>
              <a:rPr lang="en-US" sz="2400" b="1" dirty="0" smtClean="0">
                <a:solidFill>
                  <a:srgbClr val="000090"/>
                </a:solidFill>
              </a:rPr>
              <a:t>improving programming</a:t>
            </a: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Reducing the potential for unintended negative impacts</a:t>
            </a: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Identifying high leverage activities</a:t>
            </a: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Bridging the gap between localized program impacts and societal change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Ideas for </a:t>
            </a:r>
            <a:r>
              <a:rPr lang="en-US" sz="2400" b="1" dirty="0" smtClean="0">
                <a:solidFill>
                  <a:srgbClr val="000090"/>
                </a:solidFill>
              </a:rPr>
              <a:t>improving organizational practices </a:t>
            </a:r>
            <a:r>
              <a:rPr lang="en-US" sz="2000" dirty="0" smtClean="0">
                <a:solidFill>
                  <a:srgbClr val="000090"/>
                </a:solidFill>
              </a:rPr>
              <a:t>(in order to operate in a more holistic, systemic fashion)</a:t>
            </a:r>
            <a:endParaRPr lang="en-US" sz="2000" b="1" dirty="0" smtClean="0">
              <a:solidFill>
                <a:srgbClr val="00009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Process of an SPA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838200"/>
            <a:ext cx="79248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Diagnostic interviews, research to understand:</a:t>
            </a: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Organizational goals and practices</a:t>
            </a: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Key drivers of the systemic context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Systems mapping</a:t>
            </a:r>
            <a:endParaRPr lang="en-US" sz="2400" b="1" dirty="0" smtClean="0">
              <a:solidFill>
                <a:srgbClr val="000090"/>
              </a:solidFill>
            </a:endParaRPr>
          </a:p>
          <a:p>
            <a:pPr marL="1257300" lvl="2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Producing a visual representation of the key drivers and dynamic feedback loops that shape a system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Systemic planning</a:t>
            </a:r>
          </a:p>
          <a:p>
            <a:pPr marL="1257300" lvl="3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Interpreting</a:t>
            </a:r>
            <a:r>
              <a:rPr lang="en-US" sz="2000" b="1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the systems map to uncover key dynamics, leverage points</a:t>
            </a:r>
          </a:p>
          <a:p>
            <a:pPr marL="1257300" lvl="3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Assess the impact of the system on current programming and the impact of programming on the system</a:t>
            </a:r>
          </a:p>
          <a:p>
            <a:pPr marL="1257300" lvl="3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000" dirty="0" smtClean="0">
                <a:solidFill>
                  <a:srgbClr val="000090"/>
                </a:solidFill>
              </a:rPr>
              <a:t>Assess the ability of the organization to adopt a systems practice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BACKGROUND	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7924800" cy="520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582613" algn="l"/>
              </a:tabLst>
            </a:pPr>
            <a:r>
              <a:rPr lang="en-US" sz="2400" b="1" dirty="0" smtClean="0">
                <a:solidFill>
                  <a:srgbClr val="000090"/>
                </a:solidFill>
              </a:rPr>
              <a:t>The SPA is based on a systems thinking approach to working effectively with complex environments </a:t>
            </a:r>
            <a:r>
              <a:rPr lang="en-US" sz="2000" dirty="0" smtClean="0">
                <a:solidFill>
                  <a:srgbClr val="000090"/>
                </a:solidFill>
              </a:rPr>
              <a:t>(see Ricigliano, 2011, </a:t>
            </a:r>
            <a:r>
              <a:rPr lang="en-US" sz="2000" i="1" dirty="0" smtClean="0">
                <a:solidFill>
                  <a:srgbClr val="000090"/>
                </a:solidFill>
              </a:rPr>
              <a:t>Making Peace Last</a:t>
            </a:r>
            <a:r>
              <a:rPr lang="en-US" sz="2000" dirty="0" smtClean="0">
                <a:solidFill>
                  <a:srgbClr val="000090"/>
                </a:solidFill>
              </a:rPr>
              <a:t>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The SPA is based on a theoretical approach known as the SAT Model (Structural-Attitudinal-Transactional)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The SPA facilitates effective Feed Forward which enables a systems practice (see below)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r>
              <a:rPr lang="en-US" sz="2400" dirty="0" smtClean="0">
                <a:solidFill>
                  <a:srgbClr val="000090"/>
                </a:solidFill>
              </a:rPr>
              <a:t>Feed Forward helps organizations increase their cost effectiveness by identifying leverage points (see below)</a:t>
            </a:r>
          </a:p>
          <a:p>
            <a:pPr marL="800100" lvl="1" indent="-342900" eaLnBrk="0" fontAlgn="base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82613" algn="l"/>
              </a:tabLst>
            </a:pPr>
            <a:endParaRPr lang="en-US" sz="2400" dirty="0" smtClean="0">
              <a:solidFill>
                <a:srgbClr val="00009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2009 by Robert Ricigliano.  All rights reserved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>
            <a:gsLst>
              <a:gs pos="0">
                <a:srgbClr val="333399"/>
              </a:gs>
              <a:gs pos="100000">
                <a:srgbClr val="B7B7E7"/>
              </a:gs>
            </a:gsLst>
          </a:gradFill>
        </p:spPr>
        <p:txBody>
          <a:bodyPr/>
          <a:lstStyle/>
          <a:p>
            <a:pPr algn="l"/>
            <a:r>
              <a:rPr lang="en-US" sz="3600" dirty="0" smtClean="0"/>
              <a:t>        The SAT Model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228600" y="838200"/>
            <a:ext cx="8763000" cy="830997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3399"/>
                </a:solidFill>
              </a:rPr>
              <a:t>Sustainable systems change requires change across three domains: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2590800" y="1708150"/>
            <a:ext cx="3886200" cy="1797050"/>
          </a:xfrm>
          <a:prstGeom prst="rect">
            <a:avLst/>
          </a:prstGeom>
          <a:solidFill>
            <a:srgbClr val="F4E9FF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333399"/>
                </a:solidFill>
              </a:rPr>
              <a:t>Transactional: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333399"/>
                </a:solidFill>
              </a:rPr>
              <a:t>The processes and skills used by key people to manage conflict, solve problems, and turn ideas into action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28600" y="3810000"/>
            <a:ext cx="3657600" cy="1785104"/>
          </a:xfrm>
          <a:prstGeom prst="rect">
            <a:avLst/>
          </a:prstGeom>
          <a:solidFill>
            <a:srgbClr val="EBFFE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333399"/>
                </a:solidFill>
              </a:rPr>
              <a:t>Attitudinal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3399"/>
                </a:solidFill>
              </a:rPr>
              <a:t>The cultural norms, values, and inter-group relationships that affect the level of cooperation between people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auto">
          <a:xfrm>
            <a:off x="5181600" y="3810000"/>
            <a:ext cx="3657600" cy="1785104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333399"/>
                </a:solidFill>
              </a:rPr>
              <a:t>Structural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3399"/>
                </a:solidFill>
              </a:rPr>
              <a:t>The societal or organizational systems and institutions designed to meet people’s basic human needs</a:t>
            </a:r>
          </a:p>
        </p:txBody>
      </p:sp>
      <p:cxnSp>
        <p:nvCxnSpPr>
          <p:cNvPr id="301063" name="AutoShape 7"/>
          <p:cNvCxnSpPr>
            <a:cxnSpLocks noChangeShapeType="1"/>
            <a:stCxn id="301060" idx="1"/>
            <a:endCxn id="301061" idx="0"/>
          </p:cNvCxnSpPr>
          <p:nvPr/>
        </p:nvCxnSpPr>
        <p:spPr bwMode="auto">
          <a:xfrm rot="10800000" flipV="1">
            <a:off x="2057400" y="2606674"/>
            <a:ext cx="533400" cy="1203325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1064" name="AutoShape 8"/>
          <p:cNvCxnSpPr>
            <a:cxnSpLocks noChangeShapeType="1"/>
            <a:stCxn id="301061" idx="3"/>
            <a:endCxn id="301062" idx="1"/>
          </p:cNvCxnSpPr>
          <p:nvPr/>
        </p:nvCxnSpPr>
        <p:spPr bwMode="auto">
          <a:xfrm>
            <a:off x="3886200" y="4702552"/>
            <a:ext cx="1295400" cy="1588"/>
          </a:xfrm>
          <a:prstGeom prst="curvedConnector3">
            <a:avLst>
              <a:gd name="adj1" fmla="val 50000"/>
            </a:avLst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1065" name="AutoShape 9"/>
          <p:cNvCxnSpPr>
            <a:cxnSpLocks noChangeShapeType="1"/>
            <a:stCxn id="301060" idx="3"/>
            <a:endCxn id="301062" idx="0"/>
          </p:cNvCxnSpPr>
          <p:nvPr/>
        </p:nvCxnSpPr>
        <p:spPr bwMode="auto">
          <a:xfrm>
            <a:off x="6477000" y="2606675"/>
            <a:ext cx="533400" cy="1203325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304800" y="5791200"/>
            <a:ext cx="8610600" cy="861774"/>
          </a:xfrm>
          <a:prstGeom prst="rect">
            <a:avLst/>
          </a:prstGeom>
          <a:noFill/>
          <a:ln w="127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 eaLnBrk="0" fontAlgn="base" hangingPunct="0"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33399"/>
                </a:solidFill>
              </a:rPr>
              <a:t>Transactional activity is the catalyst for structural and attitudinal change</a:t>
            </a:r>
          </a:p>
          <a:p>
            <a:pPr marL="228600" indent="-228600" eaLnBrk="0" fontAlgn="base" hangingPunct="0"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33399"/>
                </a:solidFill>
              </a:rPr>
              <a:t>Progress at one level is not sustainable without progress at the others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0924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A0CDFE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52400" y="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</a:rPr>
              <a:t>Feed Forward</a:t>
            </a:r>
            <a:r>
              <a:rPr lang="en-US" sz="3600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 rot="-5400000">
            <a:off x="-2628900" y="3390900"/>
            <a:ext cx="6096000" cy="838200"/>
          </a:xfrm>
          <a:prstGeom prst="rect">
            <a:avLst/>
          </a:prstGeom>
          <a:gradFill rotWithShape="0">
            <a:gsLst>
              <a:gs pos="0">
                <a:srgbClr val="1F3F6D"/>
              </a:gs>
              <a:gs pos="100000">
                <a:srgbClr val="C3E1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>
                <a:solidFill>
                  <a:srgbClr val="FFFFFF"/>
                </a:solidFill>
              </a:rPr>
              <a:t>    </a:t>
            </a:r>
            <a:endParaRPr kumimoji="1" lang="en-US" sz="2800" b="1">
              <a:solidFill>
                <a:srgbClr val="003399"/>
              </a:solidFill>
            </a:endParaRPr>
          </a:p>
        </p:txBody>
      </p:sp>
      <p:pic>
        <p:nvPicPr>
          <p:cNvPr id="686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924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Feed Forward helps planners, implementers, and evaluators to:</a:t>
            </a:r>
          </a:p>
          <a:p>
            <a:pPr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804863" lvl="1" indent="-3476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Focus on affecting </a:t>
            </a:r>
            <a:r>
              <a:rPr lang="en-US" sz="2400" b="1" dirty="0" smtClean="0">
                <a:solidFill>
                  <a:srgbClr val="000090"/>
                </a:solidFill>
              </a:rPr>
              <a:t>dynamics</a:t>
            </a:r>
            <a:r>
              <a:rPr lang="en-US" sz="2400" dirty="0" smtClean="0">
                <a:solidFill>
                  <a:srgbClr val="000090"/>
                </a:solidFill>
              </a:rPr>
              <a:t>, as opposed to individual factors</a:t>
            </a:r>
          </a:p>
          <a:p>
            <a:pPr marL="804863" lvl="1" indent="-347663"/>
            <a:endParaRPr lang="en-US" sz="2400" dirty="0" smtClean="0">
              <a:solidFill>
                <a:srgbClr val="000090"/>
              </a:solidFill>
            </a:endParaRPr>
          </a:p>
          <a:p>
            <a:pPr marL="804863" lvl="1" indent="-3476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Set </a:t>
            </a:r>
            <a:r>
              <a:rPr lang="en-US" sz="2400" b="1" dirty="0" smtClean="0">
                <a:solidFill>
                  <a:srgbClr val="000090"/>
                </a:solidFill>
              </a:rPr>
              <a:t>priorities </a:t>
            </a:r>
            <a:r>
              <a:rPr lang="en-US" sz="2400" dirty="0" smtClean="0">
                <a:solidFill>
                  <a:srgbClr val="000090"/>
                </a:solidFill>
              </a:rPr>
              <a:t>by identifying </a:t>
            </a:r>
            <a:r>
              <a:rPr lang="en-US" sz="2400" b="1" dirty="0" smtClean="0">
                <a:solidFill>
                  <a:srgbClr val="000090"/>
                </a:solidFill>
              </a:rPr>
              <a:t>leverage points</a:t>
            </a:r>
          </a:p>
          <a:p>
            <a:pPr marL="804863" lvl="1" indent="-347663"/>
            <a:endParaRPr lang="en-US" sz="2400" dirty="0" smtClean="0">
              <a:solidFill>
                <a:srgbClr val="000090"/>
              </a:solidFill>
            </a:endParaRPr>
          </a:p>
          <a:p>
            <a:pPr marL="804863" lvl="1" indent="-3476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Contextualize </a:t>
            </a:r>
            <a:r>
              <a:rPr lang="en-US" sz="2400" b="1" dirty="0" smtClean="0">
                <a:solidFill>
                  <a:srgbClr val="000090"/>
                </a:solidFill>
              </a:rPr>
              <a:t>theories of change</a:t>
            </a:r>
            <a:r>
              <a:rPr lang="en-US" sz="2400" dirty="0" smtClean="0">
                <a:solidFill>
                  <a:srgbClr val="000090"/>
                </a:solidFill>
              </a:rPr>
              <a:t> in terms of how they affect key leverage points/dynamics</a:t>
            </a:r>
          </a:p>
          <a:p>
            <a:pPr marL="804863" lvl="1" indent="-347663"/>
            <a:endParaRPr lang="en-US" sz="2400" dirty="0" smtClean="0">
              <a:solidFill>
                <a:srgbClr val="000090"/>
              </a:solidFill>
            </a:endParaRPr>
          </a:p>
          <a:p>
            <a:pPr marL="804863" lvl="1" indent="-3476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Identify </a:t>
            </a:r>
            <a:r>
              <a:rPr lang="en-US" sz="2400" b="1" dirty="0" smtClean="0">
                <a:solidFill>
                  <a:srgbClr val="000090"/>
                </a:solidFill>
              </a:rPr>
              <a:t>linkages </a:t>
            </a:r>
            <a:r>
              <a:rPr lang="en-US" sz="2400" dirty="0" smtClean="0">
                <a:solidFill>
                  <a:srgbClr val="000090"/>
                </a:solidFill>
              </a:rPr>
              <a:t>between programs</a:t>
            </a:r>
          </a:p>
          <a:p>
            <a:pPr marL="804863" lvl="1" indent="-347663"/>
            <a:endParaRPr lang="en-US" sz="2400" dirty="0" smtClean="0">
              <a:solidFill>
                <a:srgbClr val="000090"/>
              </a:solidFill>
            </a:endParaRPr>
          </a:p>
          <a:p>
            <a:pPr marL="804863" lvl="1" indent="-3476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Inform </a:t>
            </a:r>
            <a:r>
              <a:rPr lang="en-US" sz="2400" b="1" dirty="0" smtClean="0">
                <a:solidFill>
                  <a:srgbClr val="000090"/>
                </a:solidFill>
              </a:rPr>
              <a:t>M&amp;E </a:t>
            </a:r>
            <a:r>
              <a:rPr lang="en-US" sz="2400" dirty="0" smtClean="0">
                <a:solidFill>
                  <a:srgbClr val="000090"/>
                </a:solidFill>
              </a:rPr>
              <a:t>by identifying indicators of systemic change, linking </a:t>
            </a:r>
            <a:r>
              <a:rPr lang="en-US" sz="2400" b="1" dirty="0" smtClean="0">
                <a:solidFill>
                  <a:srgbClr val="000090"/>
                </a:solidFill>
              </a:rPr>
              <a:t>micro and macro </a:t>
            </a:r>
            <a:r>
              <a:rPr lang="en-US" sz="2400" dirty="0" smtClean="0">
                <a:solidFill>
                  <a:srgbClr val="000090"/>
                </a:solidFill>
              </a:rPr>
              <a:t>levels/impacts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0" y="6381750"/>
            <a:ext cx="4419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Copyright © 2011 by Robert Ricigliano.  All rights reserved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ault Design">
  <a:themeElements>
    <a:clrScheme name="7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r">
  <a:themeElements>
    <a:clrScheme name="rr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r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r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2185</TotalTime>
  <Words>1011</Words>
  <Application>Microsoft Macintosh PowerPoint</Application>
  <PresentationFormat>On-screen Show (4:3)</PresentationFormat>
  <Paragraphs>152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7_Default Design</vt:lpstr>
      <vt:lpstr>rr</vt:lpstr>
      <vt:lpstr>Slide 1</vt:lpstr>
      <vt:lpstr>Slide 2</vt:lpstr>
      <vt:lpstr>Slide 3</vt:lpstr>
      <vt:lpstr>Slide 4</vt:lpstr>
      <vt:lpstr>Slide 5</vt:lpstr>
      <vt:lpstr>Slide 6</vt:lpstr>
      <vt:lpstr>Slide 7</vt:lpstr>
      <vt:lpstr>        The SAT Model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Change in Conflict Systems</dc:title>
  <dc:creator>Peter</dc:creator>
  <cp:lastModifiedBy>Robert Ricigliano</cp:lastModifiedBy>
  <cp:revision>68</cp:revision>
  <cp:lastPrinted>2011-08-09T16:20:49Z</cp:lastPrinted>
  <dcterms:created xsi:type="dcterms:W3CDTF">2012-01-18T16:23:32Z</dcterms:created>
  <dcterms:modified xsi:type="dcterms:W3CDTF">2012-01-18T16:26:59Z</dcterms:modified>
</cp:coreProperties>
</file>